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embeddedFontLst>
    <p:embeddedFont>
      <p:font typeface="Candara"/>
      <p:regular r:id="rId16"/>
      <p:bold r:id="rId17"/>
      <p:italic r:id="rId18"/>
      <p:boldItalic r:id="rId19"/>
    </p:embeddedFont>
    <p:embeddedFont>
      <p:font typeface="PT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TSans-regular.fntdata"/><Relationship Id="rId11" Type="http://schemas.openxmlformats.org/officeDocument/2006/relationships/slide" Target="slides/slide6.xml"/><Relationship Id="rId22" Type="http://schemas.openxmlformats.org/officeDocument/2006/relationships/font" Target="fonts/PTSans-italic.fntdata"/><Relationship Id="rId10" Type="http://schemas.openxmlformats.org/officeDocument/2006/relationships/slide" Target="slides/slide5.xml"/><Relationship Id="rId21"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andara-bold.fntdata"/><Relationship Id="rId16" Type="http://schemas.openxmlformats.org/officeDocument/2006/relationships/font" Target="fonts/Candara-regular.fntdata"/><Relationship Id="rId5" Type="http://schemas.openxmlformats.org/officeDocument/2006/relationships/notesMaster" Target="notesMasters/notesMaster1.xml"/><Relationship Id="rId19" Type="http://schemas.openxmlformats.org/officeDocument/2006/relationships/font" Target="fonts/Candara-boldItalic.fntdata"/><Relationship Id="rId6" Type="http://schemas.openxmlformats.org/officeDocument/2006/relationships/slide" Target="slides/slide1.xml"/><Relationship Id="rId18" Type="http://schemas.openxmlformats.org/officeDocument/2006/relationships/font" Target="fonts/Candar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541495" y="3635298"/>
            <a:ext cx="3804526"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chemeClr val="dk1"/>
                </a:solidFill>
                <a:latin typeface="Calibri"/>
                <a:ea typeface="Calibri"/>
                <a:cs typeface="Calibri"/>
                <a:sym typeface="Calibri"/>
              </a:rPr>
              <a:t>Cursores explícitos: Trabajando con </a:t>
            </a:r>
            <a:r>
              <a:rPr b="1" i="0" lang="en-US" sz="2400" u="none" cap="none" strike="noStrike">
                <a:solidFill>
                  <a:schemeClr val="dk1"/>
                </a:solidFill>
                <a:latin typeface="Calibri"/>
                <a:ea typeface="Calibri"/>
                <a:cs typeface="Calibri"/>
                <a:sym typeface="Calibri"/>
              </a:rPr>
              <a:t>más</a:t>
            </a:r>
            <a:r>
              <a:rPr b="1" i="0" lang="en-US" sz="2400" u="none" cap="none" strike="noStrike">
                <a:solidFill>
                  <a:schemeClr val="dk1"/>
                </a:solidFill>
                <a:latin typeface="Calibri"/>
                <a:ea typeface="Calibri"/>
                <a:cs typeface="Calibri"/>
                <a:sym typeface="Calibri"/>
              </a:rPr>
              <a:t> de un cursor.</a:t>
            </a:r>
            <a:endParaRPr b="1" i="0" sz="24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5" name="Google Shape;235;p34"/>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34"/>
          <p:cNvSpPr txBox="1"/>
          <p:nvPr/>
        </p:nvSpPr>
        <p:spPr>
          <a:xfrm>
            <a:off x="2220399" y="225465"/>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237" name="Google Shape;237;p34"/>
          <p:cNvSpPr/>
          <p:nvPr/>
        </p:nvSpPr>
        <p:spPr>
          <a:xfrm>
            <a:off x="3096080" y="1281925"/>
            <a:ext cx="2279379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8" name="Google Shape;238;p34"/>
          <p:cNvPicPr preferRelativeResize="0"/>
          <p:nvPr/>
        </p:nvPicPr>
        <p:blipFill rotWithShape="1">
          <a:blip r:embed="rId3">
            <a:alphaModFix/>
          </a:blip>
          <a:srcRect b="0" l="0" r="0" t="0"/>
          <a:stretch/>
        </p:blipFill>
        <p:spPr>
          <a:xfrm>
            <a:off x="2545258" y="1259066"/>
            <a:ext cx="4725338" cy="3369709"/>
          </a:xfrm>
          <a:prstGeom prst="rect">
            <a:avLst/>
          </a:prstGeom>
          <a:noFill/>
          <a:ln>
            <a:noFill/>
          </a:ln>
        </p:spPr>
      </p:pic>
      <p:sp>
        <p:nvSpPr>
          <p:cNvPr id="239" name="Google Shape;239;p34"/>
          <p:cNvSpPr/>
          <p:nvPr/>
        </p:nvSpPr>
        <p:spPr>
          <a:xfrm>
            <a:off x="455219" y="4651635"/>
            <a:ext cx="8379813" cy="1631216"/>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0F243E"/>
                </a:solidFill>
                <a:latin typeface="Calibri"/>
                <a:ea typeface="Calibri"/>
                <a:cs typeface="Calibri"/>
                <a:sym typeface="Calibri"/>
              </a:rPr>
              <a:t>Con el objeto de poder aplicar el aprendizaje esperado para trabajar con el uso de más de un cursor (cursores anidados), ahora deberás desarrollar el mismo ejemplo final de inserción en tabla Detalle_Job_History, utilizando 4 cursores, considerando que el cuarto cursor debe ser declarado de forma implícita en ultimo cursor anidado mediante sentencia SELECT (declaración implícita. </a:t>
            </a:r>
            <a:endParaRPr sz="2000">
              <a:solidFill>
                <a:srgbClr val="0F243E"/>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27"/>
          <p:cNvSpPr txBox="1"/>
          <p:nvPr/>
        </p:nvSpPr>
        <p:spPr>
          <a:xfrm>
            <a:off x="2019677" y="288212"/>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170" name="Google Shape;170;p27"/>
          <p:cNvSpPr/>
          <p:nvPr/>
        </p:nvSpPr>
        <p:spPr>
          <a:xfrm>
            <a:off x="422113" y="4082589"/>
            <a:ext cx="8299800" cy="2216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2000">
                <a:solidFill>
                  <a:srgbClr val="0F243E"/>
                </a:solidFill>
                <a:latin typeface="Calibri"/>
                <a:ea typeface="Calibri"/>
                <a:cs typeface="Calibri"/>
                <a:sym typeface="Calibri"/>
              </a:rPr>
              <a:t>Se trabaja con más de un cursor a la vez cuando alguno de los valores recuperado del cursor principal es utilizado como parámetro en otro cursor. Primero se abre el cursor principal, cuyos valores servirán como parámetros al siguiente cursor. Obtenidos los valores del primer cursor, se puede abrir el siguiente cursor. Los cursores se deben manejar con loops anidados ya sea utilizando el LOOP Simple,</a:t>
            </a:r>
            <a:r>
              <a:rPr b="1" lang="en-US" sz="2000">
                <a:solidFill>
                  <a:srgbClr val="0F243E"/>
                </a:solidFill>
                <a:latin typeface="Calibri"/>
                <a:ea typeface="Calibri"/>
                <a:cs typeface="Calibri"/>
                <a:sym typeface="Calibri"/>
              </a:rPr>
              <a:t> </a:t>
            </a:r>
            <a:r>
              <a:rPr lang="en-US" sz="2000">
                <a:solidFill>
                  <a:srgbClr val="0F243E"/>
                </a:solidFill>
                <a:latin typeface="Calibri"/>
                <a:ea typeface="Calibri"/>
                <a:cs typeface="Calibri"/>
                <a:sym typeface="Calibri"/>
              </a:rPr>
              <a:t>WHILE LOOP, o FOR LOOP.</a:t>
            </a:r>
            <a:endParaRPr sz="2000">
              <a:solidFill>
                <a:srgbClr val="0F243E"/>
              </a:solidFill>
              <a:latin typeface="Calibri"/>
              <a:ea typeface="Calibri"/>
              <a:cs typeface="Calibri"/>
              <a:sym typeface="Calibri"/>
            </a:endParaRPr>
          </a:p>
        </p:txBody>
      </p:sp>
      <p:sp>
        <p:nvSpPr>
          <p:cNvPr id="171" name="Google Shape;171;p27"/>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2" name="Google Shape;172;p27"/>
          <p:cNvPicPr preferRelativeResize="0"/>
          <p:nvPr/>
        </p:nvPicPr>
        <p:blipFill rotWithShape="1">
          <a:blip r:embed="rId3">
            <a:alphaModFix/>
          </a:blip>
          <a:srcRect b="0" l="0" r="0" t="0"/>
          <a:stretch/>
        </p:blipFill>
        <p:spPr>
          <a:xfrm>
            <a:off x="2698593" y="1231975"/>
            <a:ext cx="4077057" cy="2850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2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28"/>
          <p:cNvSpPr txBox="1"/>
          <p:nvPr/>
        </p:nvSpPr>
        <p:spPr>
          <a:xfrm>
            <a:off x="1997374" y="301618"/>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180" name="Google Shape;180;p28"/>
          <p:cNvSpPr/>
          <p:nvPr/>
        </p:nvSpPr>
        <p:spPr>
          <a:xfrm>
            <a:off x="777319" y="1773870"/>
            <a:ext cx="8366681" cy="3349635"/>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2000">
                <a:solidFill>
                  <a:srgbClr val="0F243E"/>
                </a:solidFill>
                <a:latin typeface="Calibri"/>
                <a:ea typeface="Calibri"/>
                <a:cs typeface="Calibri"/>
                <a:sym typeface="Calibri"/>
              </a:rPr>
              <a:t>En el ejemplo, por cada departamento leído (primer cursor), se leen desde el segundo cursor todos los empleados que pertenecen al departamento y se insertan en la tabla depto._empleado, con los valores de departamento (primer cursor) y empleado (segundo cursor)</a:t>
            </a:r>
            <a:endParaRPr sz="20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n-US" sz="2000">
                <a:solidFill>
                  <a:srgbClr val="0F243E"/>
                </a:solidFill>
                <a:latin typeface="Calibri"/>
                <a:ea typeface="Calibri"/>
                <a:cs typeface="Calibri"/>
                <a:sym typeface="Calibri"/>
              </a:rPr>
              <a:t> </a:t>
            </a:r>
            <a:endParaRPr sz="2000">
              <a:solidFill>
                <a:srgbClr val="0F243E"/>
              </a:solidFill>
              <a:latin typeface="Calibri"/>
              <a:ea typeface="Calibri"/>
              <a:cs typeface="Calibri"/>
              <a:sym typeface="Calibri"/>
            </a:endParaRPr>
          </a:p>
          <a:p>
            <a:pPr indent="0" lvl="0" marL="0" marR="0" rtl="0" algn="just">
              <a:spcBef>
                <a:spcPts val="1000"/>
              </a:spcBef>
              <a:spcAft>
                <a:spcPts val="0"/>
              </a:spcAft>
              <a:buNone/>
            </a:pPr>
            <a:r>
              <a:rPr lang="en-US" sz="2000">
                <a:solidFill>
                  <a:srgbClr val="0F243E"/>
                </a:solidFill>
                <a:latin typeface="Calibri"/>
                <a:ea typeface="Calibri"/>
                <a:cs typeface="Calibri"/>
                <a:sym typeface="Calibri"/>
              </a:rPr>
              <a:t>Una vez leídos todos los empleados se lee el siguiente departamento para obtener los empleados del nuevo departamento leído y así sucesivamente hasta cuando ya no existan más departamentos que leer desde el cursor principal. </a:t>
            </a:r>
            <a:endParaRPr sz="2000">
              <a:solidFill>
                <a:srgbClr val="0F243E"/>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6" name="Google Shape;186;p29"/>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7" name="Google Shape;187;p29"/>
          <p:cNvSpPr txBox="1"/>
          <p:nvPr/>
        </p:nvSpPr>
        <p:spPr>
          <a:xfrm>
            <a:off x="2064282" y="225465"/>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188" name="Google Shape;188;p29"/>
          <p:cNvSpPr/>
          <p:nvPr/>
        </p:nvSpPr>
        <p:spPr>
          <a:xfrm>
            <a:off x="522474" y="4877099"/>
            <a:ext cx="8099052" cy="132343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0F243E"/>
                </a:solidFill>
                <a:latin typeface="Calibri"/>
                <a:ea typeface="Calibri"/>
                <a:cs typeface="Calibri"/>
                <a:sym typeface="Calibri"/>
              </a:rPr>
              <a:t>En el ejemplo, por cada empleado leído de la tabla JOB_HISTORY (primer cursor), se leen desde el segundo cursor los datos de empleados, con los valores de employee_id (primer cursor) y se INSERTAN en tabla RESUMEN_JOB_HISTORY, utilizando 2 ciclo FOR LOOP. </a:t>
            </a:r>
            <a:endParaRPr sz="2000">
              <a:solidFill>
                <a:srgbClr val="0F243E"/>
              </a:solidFill>
              <a:latin typeface="Calibri"/>
              <a:ea typeface="Calibri"/>
              <a:cs typeface="Calibri"/>
              <a:sym typeface="Calibri"/>
            </a:endParaRPr>
          </a:p>
        </p:txBody>
      </p:sp>
      <p:sp>
        <p:nvSpPr>
          <p:cNvPr id="189" name="Google Shape;189;p29"/>
          <p:cNvSpPr/>
          <p:nvPr/>
        </p:nvSpPr>
        <p:spPr>
          <a:xfrm>
            <a:off x="2475569" y="1389208"/>
            <a:ext cx="26982302" cy="48797"/>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90" name="Google Shape;190;p29"/>
          <p:cNvPicPr preferRelativeResize="0"/>
          <p:nvPr/>
        </p:nvPicPr>
        <p:blipFill rotWithShape="1">
          <a:blip r:embed="rId3">
            <a:alphaModFix/>
          </a:blip>
          <a:srcRect b="0" l="0" r="0" t="0"/>
          <a:stretch/>
        </p:blipFill>
        <p:spPr>
          <a:xfrm>
            <a:off x="2475569" y="1389208"/>
            <a:ext cx="4594181" cy="32008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0"/>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3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30"/>
          <p:cNvSpPr txBox="1"/>
          <p:nvPr/>
        </p:nvSpPr>
        <p:spPr>
          <a:xfrm>
            <a:off x="2105619" y="260495"/>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198" name="Google Shape;198;p30"/>
          <p:cNvSpPr/>
          <p:nvPr/>
        </p:nvSpPr>
        <p:spPr>
          <a:xfrm>
            <a:off x="512950" y="4601400"/>
            <a:ext cx="8325900" cy="17529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n-US" sz="1800">
                <a:solidFill>
                  <a:srgbClr val="0F243E"/>
                </a:solidFill>
                <a:latin typeface="Calibri"/>
                <a:ea typeface="Calibri"/>
                <a:cs typeface="Calibri"/>
                <a:sym typeface="Calibri"/>
              </a:rPr>
              <a:t>En el ejemplo, por cada empleado leído de la tabla JOB_HISTORY (primer cursor), se leen desde el segundo cursor los datos de empleados (segundo cursor), con los valores de employee_id (primer cursor), con el dato de job_id, se leen los datos de job_title (tercer cursor) y se INSERTAN en tabla RESUMEN_JOB_HISTORY, utilizando 3 ciclo FOR LOOP (en color azul, rojo y verde). </a:t>
            </a:r>
            <a:endParaRPr sz="1800">
              <a:solidFill>
                <a:srgbClr val="0F243E"/>
              </a:solidFill>
              <a:latin typeface="Calibri"/>
              <a:ea typeface="Calibri"/>
              <a:cs typeface="Calibri"/>
              <a:sym typeface="Calibri"/>
            </a:endParaRPr>
          </a:p>
        </p:txBody>
      </p:sp>
      <p:sp>
        <p:nvSpPr>
          <p:cNvPr id="199" name="Google Shape;199;p30"/>
          <p:cNvSpPr/>
          <p:nvPr/>
        </p:nvSpPr>
        <p:spPr>
          <a:xfrm>
            <a:off x="2220399" y="1281926"/>
            <a:ext cx="27040395" cy="5024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0" name="Google Shape;200;p30"/>
          <p:cNvPicPr preferRelativeResize="0"/>
          <p:nvPr/>
        </p:nvPicPr>
        <p:blipFill rotWithShape="1">
          <a:blip r:embed="rId3">
            <a:alphaModFix/>
          </a:blip>
          <a:srcRect b="0" l="0" r="0" t="0"/>
          <a:stretch/>
        </p:blipFill>
        <p:spPr>
          <a:xfrm>
            <a:off x="2220399" y="1281926"/>
            <a:ext cx="4730591" cy="333467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1"/>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3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31"/>
          <p:cNvSpPr txBox="1"/>
          <p:nvPr/>
        </p:nvSpPr>
        <p:spPr>
          <a:xfrm>
            <a:off x="2220399" y="225465"/>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208" name="Google Shape;208;p31"/>
          <p:cNvSpPr/>
          <p:nvPr/>
        </p:nvSpPr>
        <p:spPr>
          <a:xfrm>
            <a:off x="2789730" y="1281926"/>
            <a:ext cx="2328555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9" name="Google Shape;209;p31"/>
          <p:cNvPicPr preferRelativeResize="0"/>
          <p:nvPr/>
        </p:nvPicPr>
        <p:blipFill rotWithShape="1">
          <a:blip r:embed="rId3">
            <a:alphaModFix/>
          </a:blip>
          <a:srcRect b="0" l="0" r="0" t="0"/>
          <a:stretch/>
        </p:blipFill>
        <p:spPr>
          <a:xfrm>
            <a:off x="2789729" y="1281926"/>
            <a:ext cx="3945607" cy="2813671"/>
          </a:xfrm>
          <a:prstGeom prst="rect">
            <a:avLst/>
          </a:prstGeom>
          <a:noFill/>
          <a:ln>
            <a:noFill/>
          </a:ln>
        </p:spPr>
      </p:pic>
      <p:sp>
        <p:nvSpPr>
          <p:cNvPr id="210" name="Google Shape;210;p31"/>
          <p:cNvSpPr/>
          <p:nvPr/>
        </p:nvSpPr>
        <p:spPr>
          <a:xfrm>
            <a:off x="692337" y="4095597"/>
            <a:ext cx="8140390" cy="224676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0F243E"/>
                </a:solidFill>
                <a:latin typeface="Calibri"/>
                <a:ea typeface="Calibri"/>
                <a:cs typeface="Calibri"/>
                <a:sym typeface="Calibri"/>
              </a:rPr>
              <a:t>En el ejemplo, por cada empleado leído de la tabla JOB_HISTORY (primer cursor) se leen desde el segundo cursor los datos de empleados (segundo cursor), con los valores de employee_id (primer cursor), con el dato de job_id, se leen los datos de job_title (tercer cursor) y se obtiene el nombre de departamento desde el nuevo cursor (cuarto cursor) y se INSERTAN en tabla RESUMEN_JOB_HISTORY, utilizando 4 ciclo FOR LOOP (en color azul, rojo, verde y café). </a:t>
            </a:r>
            <a:endParaRPr sz="2000">
              <a:solidFill>
                <a:srgbClr val="0F243E"/>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32"/>
          <p:cNvSpPr txBox="1"/>
          <p:nvPr/>
        </p:nvSpPr>
        <p:spPr>
          <a:xfrm>
            <a:off x="2041980" y="264901"/>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217" name="Google Shape;217;p32"/>
          <p:cNvSpPr/>
          <p:nvPr/>
        </p:nvSpPr>
        <p:spPr>
          <a:xfrm>
            <a:off x="412595" y="4837663"/>
            <a:ext cx="8422437" cy="132343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0F243E"/>
                </a:solidFill>
                <a:latin typeface="Calibri"/>
                <a:ea typeface="Calibri"/>
                <a:cs typeface="Calibri"/>
                <a:sym typeface="Calibri"/>
              </a:rPr>
              <a:t>Con el objeto de poder aplicar el aprendizaje esperado para trabajar con el uso de más de un cursor (cursores anidados), ahora deberás desarrollar el mismo ejemplo final de inserción en tabla Detalle_Job_History, utilizando 4 cursores y CICLO LOOP BASICO. </a:t>
            </a:r>
            <a:endParaRPr sz="2000">
              <a:solidFill>
                <a:srgbClr val="0F243E"/>
              </a:solidFill>
              <a:latin typeface="Calibri"/>
              <a:ea typeface="Calibri"/>
              <a:cs typeface="Calibri"/>
              <a:sym typeface="Calibri"/>
            </a:endParaRPr>
          </a:p>
        </p:txBody>
      </p:sp>
      <p:sp>
        <p:nvSpPr>
          <p:cNvPr id="218" name="Google Shape;218;p32"/>
          <p:cNvSpPr/>
          <p:nvPr/>
        </p:nvSpPr>
        <p:spPr>
          <a:xfrm>
            <a:off x="2220399" y="1281926"/>
            <a:ext cx="28224984" cy="50591"/>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9" name="Google Shape;219;p32"/>
          <p:cNvPicPr preferRelativeResize="0"/>
          <p:nvPr/>
        </p:nvPicPr>
        <p:blipFill rotWithShape="1">
          <a:blip r:embed="rId3">
            <a:alphaModFix/>
          </a:blip>
          <a:srcRect b="0" l="0" r="0" t="0"/>
          <a:stretch/>
        </p:blipFill>
        <p:spPr>
          <a:xfrm>
            <a:off x="2220399" y="1281926"/>
            <a:ext cx="4861807" cy="32677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p:nvPr/>
        </p:nvSpPr>
        <p:spPr>
          <a:xfrm flipH="1" rot="10800000">
            <a:off x="936702" y="2943921"/>
            <a:ext cx="15796660"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33"/>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33"/>
          <p:cNvSpPr txBox="1"/>
          <p:nvPr/>
        </p:nvSpPr>
        <p:spPr>
          <a:xfrm>
            <a:off x="1997374" y="245856"/>
            <a:ext cx="6614633" cy="830997"/>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Cursores explícitos: Trabajando con más de un cursor.</a:t>
            </a:r>
            <a:endParaRPr b="1" sz="2400">
              <a:solidFill>
                <a:schemeClr val="lt1"/>
              </a:solidFill>
              <a:latin typeface="Calibri"/>
              <a:ea typeface="Calibri"/>
              <a:cs typeface="Calibri"/>
              <a:sym typeface="Calibri"/>
            </a:endParaRPr>
          </a:p>
        </p:txBody>
      </p:sp>
      <p:sp>
        <p:nvSpPr>
          <p:cNvPr id="227" name="Google Shape;227;p33"/>
          <p:cNvSpPr/>
          <p:nvPr/>
        </p:nvSpPr>
        <p:spPr>
          <a:xfrm>
            <a:off x="2220400" y="1281925"/>
            <a:ext cx="26240727" cy="4571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28" name="Google Shape;228;p33"/>
          <p:cNvPicPr preferRelativeResize="0"/>
          <p:nvPr/>
        </p:nvPicPr>
        <p:blipFill rotWithShape="1">
          <a:blip r:embed="rId3">
            <a:alphaModFix/>
          </a:blip>
          <a:srcRect b="0" l="0" r="0" t="0"/>
          <a:stretch/>
        </p:blipFill>
        <p:spPr>
          <a:xfrm>
            <a:off x="2220399" y="1220924"/>
            <a:ext cx="4996038" cy="3290074"/>
          </a:xfrm>
          <a:prstGeom prst="rect">
            <a:avLst/>
          </a:prstGeom>
          <a:noFill/>
          <a:ln>
            <a:noFill/>
          </a:ln>
        </p:spPr>
      </p:pic>
      <p:sp>
        <p:nvSpPr>
          <p:cNvPr id="229" name="Google Shape;229;p33"/>
          <p:cNvSpPr/>
          <p:nvPr/>
        </p:nvSpPr>
        <p:spPr>
          <a:xfrm>
            <a:off x="479502" y="4799139"/>
            <a:ext cx="8355530" cy="132343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000">
                <a:solidFill>
                  <a:srgbClr val="0F243E"/>
                </a:solidFill>
                <a:latin typeface="Calibri"/>
                <a:ea typeface="Calibri"/>
                <a:cs typeface="Calibri"/>
                <a:sym typeface="Calibri"/>
              </a:rPr>
              <a:t>Con el objeto de poder aplicar el aprendizaje esperado para trabajar con el uso de más de un cursor (cursores anidados), ahora deberás desarrollar el mismo ejemplo final de inserción en tabla Detalle_Job_History, utilizando 4 cursores y CICLO WHILE LOOP. </a:t>
            </a:r>
            <a:endParaRPr sz="2000">
              <a:solidFill>
                <a:srgbClr val="0F243E"/>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